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68" r:id="rId2"/>
    <p:sldId id="259" r:id="rId3"/>
    <p:sldId id="281" r:id="rId4"/>
    <p:sldId id="271" r:id="rId5"/>
    <p:sldId id="257" r:id="rId6"/>
    <p:sldId id="282" r:id="rId7"/>
    <p:sldId id="284" r:id="rId8"/>
    <p:sldId id="273" r:id="rId9"/>
    <p:sldId id="285" r:id="rId10"/>
    <p:sldId id="291" r:id="rId11"/>
    <p:sldId id="292" r:id="rId12"/>
    <p:sldId id="293" r:id="rId13"/>
    <p:sldId id="287" r:id="rId14"/>
    <p:sldId id="288" r:id="rId15"/>
    <p:sldId id="276" r:id="rId16"/>
    <p:sldId id="277" r:id="rId17"/>
    <p:sldId id="274" r:id="rId18"/>
    <p:sldId id="294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C1A1F-2D50-46F2-8BD0-10E58A4B7214}" type="datetimeFigureOut">
              <a:rPr lang="en-GB" smtClean="0"/>
              <a:pPr/>
              <a:t>27/10/2011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3729E-ECDA-4EFE-92D7-BE331B87ECD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D80F1-DDF5-4328-9585-28D44B25E7D3}" type="datetimeFigureOut">
              <a:rPr lang="en-GB" smtClean="0"/>
              <a:pPr/>
              <a:t>27/10/2011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FE67F-8393-4637-8372-E9FABE82690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FE67F-8393-4637-8372-E9FABE82690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FE67F-8393-4637-8372-E9FABE82690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FE67F-8393-4637-8372-E9FABE82690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FE67F-8393-4637-8372-E9FABE82690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DF6120-F1F0-4C60-9FE9-39AC71A9C79D}" type="datetimeFigureOut">
              <a:rPr lang="en-US" smtClean="0"/>
              <a:pPr/>
              <a:t>10/27/2011</a:t>
            </a:fld>
            <a:endParaRPr lang="en-US" sz="1600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10/27/2011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10/27/2011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DF6120-F1F0-4C60-9FE9-39AC71A9C79D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CDF6120-F1F0-4C60-9FE9-39AC71A9C79D}" type="datetimeFigureOut">
              <a:rPr lang="en-US" smtClean="0"/>
              <a:pPr/>
              <a:t>10/27/2011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lnetwork.weebly.com/" TargetMode="External"/><Relationship Id="rId2" Type="http://schemas.openxmlformats.org/officeDocument/2006/relationships/hyperlink" Target="mailto:kate2.thomas@uwe.ac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uall.ac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829761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>
                <a:effectLst/>
              </a:rPr>
              <a:t>WELL Project Evaluation</a:t>
            </a:r>
            <a:br>
              <a:rPr lang="en-GB" sz="2800" dirty="0" smtClean="0">
                <a:effectLst/>
              </a:rPr>
            </a:br>
            <a:r>
              <a:rPr lang="en-GB" sz="2400" b="0" i="1" dirty="0" smtClean="0">
                <a:effectLst/>
              </a:rPr>
              <a:t>Kate Thomas</a:t>
            </a:r>
            <a:r>
              <a:rPr lang="en-GB" sz="2400" b="0" i="1" dirty="0" smtClean="0"/>
              <a:t/>
            </a:r>
            <a:br>
              <a:rPr lang="en-GB" sz="2400" b="0" i="1" dirty="0" smtClean="0"/>
            </a:br>
            <a:endParaRPr lang="en-GB" sz="2800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WELL Workshop</a:t>
            </a:r>
          </a:p>
          <a:p>
            <a:r>
              <a:rPr lang="en-GB" dirty="0" smtClean="0"/>
              <a:t>Wednesday 26 October 2011</a:t>
            </a:r>
          </a:p>
          <a:p>
            <a:r>
              <a:rPr lang="en-GB" dirty="0" smtClean="0"/>
              <a:t>The Women’s Library</a:t>
            </a:r>
            <a:endParaRPr lang="en-GB" dirty="0"/>
          </a:p>
        </p:txBody>
      </p:sp>
      <p:pic>
        <p:nvPicPr>
          <p:cNvPr id="4" name="Picture 3" descr="lfh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3933056"/>
            <a:ext cx="1727836" cy="937801"/>
          </a:xfrm>
          <a:prstGeom prst="rect">
            <a:avLst/>
          </a:prstGeom>
        </p:spPr>
      </p:pic>
      <p:pic>
        <p:nvPicPr>
          <p:cNvPr id="5" name="Picture 4" descr="uall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4509120"/>
            <a:ext cx="2779476" cy="421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r>
              <a:rPr lang="en-GB" sz="2000" dirty="0" smtClean="0"/>
              <a:t>‘an understanding that to be successful in this type of role I need to encourage more communication and become more pro-active’</a:t>
            </a:r>
          </a:p>
          <a:p>
            <a:endParaRPr lang="en-GB" sz="1200" dirty="0" smtClean="0"/>
          </a:p>
          <a:p>
            <a:r>
              <a:rPr lang="en-GB" sz="2000" dirty="0" smtClean="0"/>
              <a:t>‘an opportunity to put my coaching qualification into practice, experiment with e-mentoring and develop a professional relationship with an interesting person’</a:t>
            </a:r>
          </a:p>
          <a:p>
            <a:endParaRPr lang="en-GB" sz="1200" dirty="0" smtClean="0"/>
          </a:p>
          <a:p>
            <a:r>
              <a:rPr lang="en-GB" sz="2000" dirty="0" smtClean="0"/>
              <a:t>‘a wonderful contact. I appreciate a person I haven't met taking a keen interest in me and my work’</a:t>
            </a:r>
          </a:p>
          <a:p>
            <a:endParaRPr lang="en-GB" sz="1200" dirty="0" smtClean="0"/>
          </a:p>
          <a:p>
            <a:r>
              <a:rPr lang="en-GB" sz="2000" dirty="0" smtClean="0"/>
              <a:t>‘confidence - I needed to find out legal, policy stuff and realised I could work out how best to interact with my mentee on the basis of this new knowledge’</a:t>
            </a:r>
          </a:p>
          <a:p>
            <a:endParaRPr lang="en-GB" sz="1200" dirty="0" smtClean="0"/>
          </a:p>
          <a:p>
            <a:r>
              <a:rPr lang="en-GB" sz="2000" dirty="0" smtClean="0"/>
              <a:t>a good solid, reliable, international link in a related specialist field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I’ve gained: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b="1" dirty="0" smtClean="0"/>
              <a:t>lack of local context</a:t>
            </a:r>
          </a:p>
          <a:p>
            <a:pPr lvl="1"/>
            <a:r>
              <a:rPr lang="en-GB" sz="1800" dirty="0" smtClean="0"/>
              <a:t>‘lack of understanding of institutional 'politics' and other contexts specific to the working environment can slow the development of the mentor-mentee relationship and limit the effectiveness of the support’</a:t>
            </a:r>
          </a:p>
          <a:p>
            <a:pPr lvl="1"/>
            <a:r>
              <a:rPr lang="en-GB" sz="1800" dirty="0" smtClean="0"/>
              <a:t>‘it’s an interesting process although a slightly remote one for me as my mentor does not have knowledge of local conditions’</a:t>
            </a:r>
          </a:p>
          <a:p>
            <a:pPr lvl="1"/>
            <a:endParaRPr lang="en-GB" sz="1800" dirty="0" smtClean="0"/>
          </a:p>
          <a:p>
            <a:pPr lvl="1">
              <a:buNone/>
            </a:pPr>
            <a:r>
              <a:rPr lang="en-GB" sz="1800" dirty="0" smtClean="0"/>
              <a:t>	but also</a:t>
            </a:r>
          </a:p>
          <a:p>
            <a:pPr lvl="1">
              <a:buNone/>
            </a:pPr>
            <a:endParaRPr lang="en-GB" sz="1800" dirty="0" smtClean="0"/>
          </a:p>
          <a:p>
            <a:pPr lvl="1"/>
            <a:r>
              <a:rPr lang="en-GB" sz="1800" dirty="0" smtClean="0">
                <a:solidFill>
                  <a:schemeClr val="accent3">
                    <a:lumMod val="50000"/>
                  </a:schemeClr>
                </a:solidFill>
              </a:rPr>
              <a:t>‘distance can be helpful in fostering trust and maintaining privacy/ confidentiality therefore mentees can feel more confident in taking risks and develop in ways that they really want to’</a:t>
            </a:r>
          </a:p>
          <a:p>
            <a:pPr lvl="1"/>
            <a:r>
              <a:rPr lang="en-GB" sz="1800" dirty="0" smtClean="0">
                <a:solidFill>
                  <a:schemeClr val="accent3">
                    <a:lumMod val="50000"/>
                  </a:schemeClr>
                </a:solidFill>
              </a:rPr>
              <a:t>‘it reduces the feeling that you are alone in your situation and gives a degree of distance which may enable a more free and frank exchange of information’</a:t>
            </a:r>
          </a:p>
          <a:p>
            <a:pPr lvl="1"/>
            <a:endParaRPr lang="en-GB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endParaRPr lang="en-GB" sz="1200" dirty="0" smtClean="0"/>
          </a:p>
          <a:p>
            <a:pPr>
              <a:buNone/>
            </a:pPr>
            <a:endParaRPr lang="en-GB" sz="1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barriers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b="1" dirty="0" smtClean="0"/>
              <a:t>time</a:t>
            </a:r>
          </a:p>
          <a:p>
            <a:pPr lvl="1"/>
            <a:r>
              <a:rPr lang="en-GB" sz="1800" dirty="0" smtClean="0"/>
              <a:t>‘it’s not so much the lack of time as the time lag for getting a response when events move more quickly’</a:t>
            </a:r>
          </a:p>
          <a:p>
            <a:pPr lvl="1"/>
            <a:r>
              <a:rPr lang="en-GB" sz="1800" dirty="0" smtClean="0"/>
              <a:t>‘I wrote to my  mentee, then mailed her saying – did you get my email? She wrote a lovely email back..I spent about 4 hours doing research and thinking about the reply.  She mailed back immediately to say thanks.  Now another long gap…’</a:t>
            </a:r>
          </a:p>
          <a:p>
            <a:pPr lvl="1"/>
            <a:r>
              <a:rPr lang="en-GB" sz="1800" dirty="0" smtClean="0"/>
              <a:t>‘I find trying to articulate the issues, my thoughts and responses via email quite challenging and time consuming…finding time to construct an email to my mentor while juggling a number of other responsibilities is often quite difficult’</a:t>
            </a:r>
          </a:p>
          <a:p>
            <a:pPr lvl="1"/>
            <a:r>
              <a:rPr lang="en-GB" sz="1800" dirty="0" smtClean="0"/>
              <a:t>‘a shortage of time means it is difficult to focus fully on the process’</a:t>
            </a:r>
          </a:p>
          <a:p>
            <a:pPr lvl="1"/>
            <a:endParaRPr lang="en-GB" sz="1800" dirty="0" smtClean="0"/>
          </a:p>
          <a:p>
            <a:pPr lvl="1">
              <a:buNone/>
            </a:pPr>
            <a:r>
              <a:rPr lang="en-GB" sz="1800" dirty="0" smtClean="0"/>
              <a:t>	but also</a:t>
            </a:r>
          </a:p>
          <a:p>
            <a:pPr lvl="1">
              <a:buNone/>
            </a:pPr>
            <a:endParaRPr lang="en-GB" sz="1800" dirty="0" smtClean="0"/>
          </a:p>
          <a:p>
            <a:pPr lvl="1"/>
            <a:r>
              <a:rPr lang="en-GB" sz="1800" dirty="0" smtClean="0">
                <a:solidFill>
                  <a:schemeClr val="accent3">
                    <a:lumMod val="50000"/>
                  </a:schemeClr>
                </a:solidFill>
              </a:rPr>
              <a:t>‘we looked at the time available and desired outcome, then plotted/mapped sessions to achieve this’</a:t>
            </a:r>
          </a:p>
          <a:p>
            <a:pPr lvl="1">
              <a:buNone/>
            </a:pPr>
            <a:endParaRPr lang="en-GB" sz="1200" dirty="0" smtClean="0"/>
          </a:p>
          <a:p>
            <a:pPr>
              <a:buNone/>
            </a:pPr>
            <a:endParaRPr lang="en-GB" sz="1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barriers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useful for establishing initial contact and reviewing written documents eg: CVs, articles</a:t>
            </a:r>
          </a:p>
          <a:p>
            <a:endParaRPr lang="en-GB" sz="1200" dirty="0" smtClean="0"/>
          </a:p>
          <a:p>
            <a:r>
              <a:rPr lang="en-GB" sz="2400" dirty="0" smtClean="0"/>
              <a:t>time delay between emails helpful for reflection</a:t>
            </a:r>
          </a:p>
          <a:p>
            <a:endParaRPr lang="en-GB" sz="1200" dirty="0" smtClean="0"/>
          </a:p>
          <a:p>
            <a:r>
              <a:rPr lang="en-GB" sz="2400" dirty="0" smtClean="0"/>
              <a:t>email provides a written record of discussions</a:t>
            </a:r>
          </a:p>
          <a:p>
            <a:endParaRPr lang="en-GB" sz="1200" dirty="0" smtClean="0"/>
          </a:p>
          <a:p>
            <a:r>
              <a:rPr lang="en-GB" sz="2400" dirty="0" smtClean="0"/>
              <a:t>some more comfortable with email than others</a:t>
            </a:r>
          </a:p>
          <a:p>
            <a:endParaRPr lang="en-GB" sz="1200" dirty="0" smtClean="0"/>
          </a:p>
          <a:p>
            <a:r>
              <a:rPr lang="en-GB" sz="2400" dirty="0" smtClean="0"/>
              <a:t>using email in conjunction with other media (telephone/face-to-face) can be effective</a:t>
            </a:r>
          </a:p>
          <a:p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email as a mentoring medium</a:t>
            </a:r>
            <a:endParaRPr lang="en-GB" dirty="0">
              <a:effectLst/>
            </a:endParaRPr>
          </a:p>
        </p:txBody>
      </p:sp>
      <p:pic>
        <p:nvPicPr>
          <p:cNvPr id="4" name="Picture 3" descr="mentor image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4921135"/>
            <a:ext cx="1137468" cy="14539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800" dirty="0" smtClean="0"/>
              <a:t>‘the convenience of email does not compensate for the communication problems it gives rise to’</a:t>
            </a:r>
          </a:p>
          <a:p>
            <a:r>
              <a:rPr lang="en-GB" sz="2800" dirty="0" smtClean="0"/>
              <a:t>less suited to discussion of ‘difficult’ issues</a:t>
            </a:r>
          </a:p>
          <a:p>
            <a:r>
              <a:rPr lang="en-GB" sz="2800" dirty="0" smtClean="0"/>
              <a:t>miss out on non-verbal signals and visual tools</a:t>
            </a:r>
          </a:p>
          <a:p>
            <a:r>
              <a:rPr lang="en-GB" sz="2800" dirty="0" smtClean="0"/>
              <a:t>emails easy to ignore, lack of immediacy, </a:t>
            </a:r>
          </a:p>
          <a:p>
            <a:r>
              <a:rPr lang="en-GB" sz="2800" dirty="0" smtClean="0"/>
              <a:t>stop/start flow impedes progress</a:t>
            </a:r>
          </a:p>
          <a:p>
            <a:r>
              <a:rPr lang="en-GB" sz="2800" dirty="0" smtClean="0"/>
              <a:t>difficulty in establishing rapport: ‘you need a sense of a person to communicate successfully with them’</a:t>
            </a:r>
          </a:p>
          <a:p>
            <a:r>
              <a:rPr lang="en-GB" sz="2800" dirty="0" smtClean="0"/>
              <a:t>‘sharing confidential information via work email is a problem’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the problem(s) with email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knowledge of the sector</a:t>
            </a:r>
          </a:p>
          <a:p>
            <a:r>
              <a:rPr lang="en-GB" sz="2400" dirty="0" smtClean="0"/>
              <a:t>genuine interest in others</a:t>
            </a:r>
          </a:p>
          <a:p>
            <a:r>
              <a:rPr lang="en-GB" sz="2400" dirty="0" smtClean="0"/>
              <a:t>honest and non-judgemental</a:t>
            </a:r>
          </a:p>
          <a:p>
            <a:r>
              <a:rPr lang="en-GB" sz="2400" dirty="0" smtClean="0"/>
              <a:t>active listening</a:t>
            </a:r>
          </a:p>
          <a:p>
            <a:r>
              <a:rPr lang="en-GB" sz="2400" dirty="0" smtClean="0"/>
              <a:t>persistent, (‘nudging’)</a:t>
            </a:r>
          </a:p>
          <a:p>
            <a:r>
              <a:rPr lang="en-GB" sz="2400" dirty="0" smtClean="0"/>
              <a:t>empathetic</a:t>
            </a:r>
          </a:p>
          <a:p>
            <a:r>
              <a:rPr lang="en-GB" sz="2400" dirty="0" smtClean="0"/>
              <a:t>encouraging</a:t>
            </a:r>
          </a:p>
          <a:p>
            <a:r>
              <a:rPr lang="en-GB" sz="2400" dirty="0" smtClean="0"/>
              <a:t>ability to probe and to drill down to specifics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effectLst/>
              </a:rPr>
              <a:t>the ‘good’ mentor: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able to articulate needs with reasonable clarity -  and quantify the desired outcome</a:t>
            </a:r>
          </a:p>
          <a:p>
            <a:r>
              <a:rPr lang="en-GB" dirty="0" smtClean="0"/>
              <a:t>keeps an open mind to suggestions</a:t>
            </a:r>
          </a:p>
          <a:p>
            <a:r>
              <a:rPr lang="en-GB" dirty="0" smtClean="0"/>
              <a:t>willing to take risks</a:t>
            </a:r>
          </a:p>
          <a:p>
            <a:r>
              <a:rPr lang="en-GB" dirty="0" smtClean="0"/>
              <a:t>open to self-reflection</a:t>
            </a:r>
          </a:p>
          <a:p>
            <a:r>
              <a:rPr lang="en-GB" dirty="0" smtClean="0"/>
              <a:t>gives time/commitment to the mentoring process</a:t>
            </a:r>
          </a:p>
          <a:p>
            <a:r>
              <a:rPr lang="en-GB" dirty="0" smtClean="0"/>
              <a:t>willing to trust mentor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the ‘good’ mentee: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recommendations</a:t>
            </a:r>
            <a:endParaRPr lang="en-GB" dirty="0"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GB" sz="2200" dirty="0" smtClean="0"/>
              <a:t>mixed media (face-to-face/email/phone)</a:t>
            </a:r>
          </a:p>
          <a:p>
            <a:r>
              <a:rPr lang="en-GB" sz="2200" dirty="0" smtClean="0"/>
              <a:t>establishing rapport</a:t>
            </a:r>
          </a:p>
          <a:p>
            <a:pPr lvl="1"/>
            <a:r>
              <a:rPr lang="en-GB" sz="1800" dirty="0" smtClean="0"/>
              <a:t>introductory telephone call</a:t>
            </a:r>
          </a:p>
          <a:p>
            <a:pPr lvl="1"/>
            <a:r>
              <a:rPr lang="en-GB" sz="1800" dirty="0" smtClean="0"/>
              <a:t>exchange of more detailed biographies prior to start</a:t>
            </a:r>
          </a:p>
          <a:p>
            <a:pPr lvl="1"/>
            <a:r>
              <a:rPr lang="en-GB" sz="1800" dirty="0" smtClean="0"/>
              <a:t>facilitated opportunities for face-to-face meeting</a:t>
            </a:r>
          </a:p>
          <a:p>
            <a:r>
              <a:rPr lang="en-GB" sz="2200" dirty="0" smtClean="0"/>
              <a:t>specific support</a:t>
            </a:r>
          </a:p>
          <a:p>
            <a:pPr lvl="1"/>
            <a:r>
              <a:rPr lang="en-GB" sz="1800" dirty="0" smtClean="0"/>
              <a:t>enhanced guidelines on eg: goal setting, best practice</a:t>
            </a:r>
          </a:p>
          <a:p>
            <a:pPr lvl="1"/>
            <a:r>
              <a:rPr lang="en-GB" sz="1800" dirty="0" smtClean="0"/>
              <a:t>contract between mentoring partners?</a:t>
            </a:r>
          </a:p>
          <a:p>
            <a:r>
              <a:rPr lang="en-GB" sz="2200" dirty="0" smtClean="0"/>
              <a:t>free/fee?</a:t>
            </a:r>
          </a:p>
          <a:p>
            <a:pPr lvl="1"/>
            <a:r>
              <a:rPr lang="en-GB" sz="1800" dirty="0" smtClean="0"/>
              <a:t>‘a more formal scheme (fee involved also perhaps) would most probably have led to different behaviours on my part ie. more proactive participant’</a:t>
            </a:r>
          </a:p>
          <a:p>
            <a:pPr lvl="1"/>
            <a:r>
              <a:rPr lang="en-GB" sz="1800" dirty="0" smtClean="0"/>
              <a:t>‘keep it free so women can get it in spite of their managements’</a:t>
            </a:r>
          </a:p>
          <a:p>
            <a:pPr lvl="1"/>
            <a:endParaRPr lang="en-GB" sz="1800" dirty="0" smtClean="0"/>
          </a:p>
          <a:p>
            <a:endParaRPr lang="en-GB" sz="2400" dirty="0" smtClean="0"/>
          </a:p>
          <a:p>
            <a:pPr lvl="1"/>
            <a:endParaRPr lang="en-GB" sz="2000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5" name="Picture 4" descr="mentor image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5373216"/>
            <a:ext cx="983927" cy="9839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participants’ perspectives</a:t>
            </a:r>
            <a:endParaRPr lang="en-GB" dirty="0"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GB" sz="2800" dirty="0" smtClean="0"/>
              <a:t>Kate Thomas</a:t>
            </a:r>
          </a:p>
          <a:p>
            <a:pPr>
              <a:buNone/>
            </a:pPr>
            <a:r>
              <a:rPr lang="en-GB" sz="2800" dirty="0" smtClean="0">
                <a:hlinkClick r:id="rId2"/>
              </a:rPr>
              <a:t>kate2.thomas@uwe.ac.uk</a:t>
            </a:r>
            <a:endParaRPr lang="en-GB" sz="2800" dirty="0" smtClean="0"/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r>
              <a:rPr lang="en-GB" sz="2800" dirty="0" smtClean="0"/>
              <a:t>UALL Women in Lifelong Learning Network</a:t>
            </a:r>
          </a:p>
          <a:p>
            <a:pPr>
              <a:buNone/>
            </a:pPr>
            <a:r>
              <a:rPr lang="en-GB" sz="2800" dirty="0" smtClean="0">
                <a:hlinkClick r:id="rId3"/>
              </a:rPr>
              <a:t>www.willnetwork.weebly.com</a:t>
            </a:r>
            <a:endParaRPr lang="en-GB" sz="2800" dirty="0" smtClean="0"/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r>
              <a:rPr lang="en-GB" sz="2800" dirty="0" smtClean="0"/>
              <a:t>UALL </a:t>
            </a:r>
          </a:p>
          <a:p>
            <a:pPr>
              <a:buNone/>
            </a:pPr>
            <a:r>
              <a:rPr lang="en-GB" sz="2800" dirty="0" smtClean="0">
                <a:hlinkClick r:id="rId4"/>
              </a:rPr>
              <a:t>www.uall.ac.uk</a:t>
            </a:r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endParaRPr lang="en-GB" sz="2800" dirty="0" smtClean="0"/>
          </a:p>
        </p:txBody>
      </p:sp>
      <p:pic>
        <p:nvPicPr>
          <p:cNvPr id="7" name="Picture 6" descr="lfhe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4288" y="5157192"/>
            <a:ext cx="1462496" cy="793785"/>
          </a:xfrm>
          <a:prstGeom prst="rect">
            <a:avLst/>
          </a:prstGeom>
        </p:spPr>
      </p:pic>
      <p:pic>
        <p:nvPicPr>
          <p:cNvPr id="8" name="Picture 7" descr="uall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60032" y="5589240"/>
            <a:ext cx="2203412" cy="334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 smtClean="0"/>
              <a:t>WiLL</a:t>
            </a:r>
            <a:r>
              <a:rPr lang="en-GB" sz="2400" dirty="0" smtClean="0"/>
              <a:t> e-mentoring scheme: context and detail</a:t>
            </a:r>
          </a:p>
          <a:p>
            <a:endParaRPr lang="en-GB" sz="1200" dirty="0" smtClean="0"/>
          </a:p>
          <a:p>
            <a:r>
              <a:rPr lang="en-GB" sz="2400" dirty="0" smtClean="0"/>
              <a:t>WELL Project: the evaluation process</a:t>
            </a:r>
          </a:p>
          <a:p>
            <a:endParaRPr lang="en-GB" sz="1200" dirty="0" smtClean="0"/>
          </a:p>
          <a:p>
            <a:r>
              <a:rPr lang="en-GB" sz="2400" dirty="0" smtClean="0"/>
              <a:t>Key Findings – detail and flavour</a:t>
            </a:r>
          </a:p>
          <a:p>
            <a:pPr lvl="1"/>
            <a:r>
              <a:rPr lang="en-GB" sz="2400" dirty="0" smtClean="0"/>
              <a:t>benefits for mentees/mentors</a:t>
            </a:r>
          </a:p>
          <a:p>
            <a:pPr lvl="1"/>
            <a:r>
              <a:rPr lang="en-GB" sz="2400" dirty="0" smtClean="0"/>
              <a:t>barriers to effective mentoring</a:t>
            </a:r>
          </a:p>
          <a:p>
            <a:pPr lvl="1"/>
            <a:endParaRPr lang="en-GB" sz="1200" dirty="0" smtClean="0"/>
          </a:p>
          <a:p>
            <a:r>
              <a:rPr lang="en-GB" sz="2400" dirty="0" smtClean="0"/>
              <a:t>recommendations</a:t>
            </a:r>
          </a:p>
          <a:p>
            <a:endParaRPr lang="en-GB" sz="1200" dirty="0" smtClean="0"/>
          </a:p>
          <a:p>
            <a:r>
              <a:rPr lang="en-GB" sz="2400" dirty="0" smtClean="0"/>
              <a:t>participants’ perspectives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outline</a:t>
            </a:r>
            <a:endParaRPr lang="en-GB" dirty="0">
              <a:effectLst/>
            </a:endParaRPr>
          </a:p>
        </p:txBody>
      </p:sp>
      <p:pic>
        <p:nvPicPr>
          <p:cNvPr id="4" name="Picture 3" descr="mentor image 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5229200"/>
            <a:ext cx="1619250" cy="1076325"/>
          </a:xfrm>
          <a:prstGeom prst="rect">
            <a:avLst/>
          </a:prstGeom>
        </p:spPr>
      </p:pic>
      <p:pic>
        <p:nvPicPr>
          <p:cNvPr id="5" name="Content Placeholder 3" descr="mentor image 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24328" y="4725144"/>
            <a:ext cx="1066800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WiLL network (UALL) </a:t>
            </a:r>
          </a:p>
          <a:p>
            <a:endParaRPr lang="en-GB" sz="1200" dirty="0" smtClean="0"/>
          </a:p>
          <a:p>
            <a:r>
              <a:rPr lang="en-GB" sz="2400" dirty="0" smtClean="0"/>
              <a:t>co-ordinated by WiLL Convenor</a:t>
            </a:r>
          </a:p>
          <a:p>
            <a:endParaRPr lang="en-GB" sz="1200" dirty="0" smtClean="0"/>
          </a:p>
          <a:p>
            <a:r>
              <a:rPr lang="en-GB" sz="2400" dirty="0" smtClean="0"/>
              <a:t>capitalise on expertise within UALL’s Women in Lifelong Learning Network </a:t>
            </a:r>
          </a:p>
          <a:p>
            <a:endParaRPr lang="en-GB" sz="1200" dirty="0" smtClean="0"/>
          </a:p>
          <a:p>
            <a:r>
              <a:rPr lang="en-GB" sz="2400" dirty="0" smtClean="0"/>
              <a:t>share expertise and support within a time-poor, geographically-dispersed constituency</a:t>
            </a:r>
          </a:p>
          <a:p>
            <a:endParaRPr lang="en-GB" sz="1200" dirty="0" smtClean="0"/>
          </a:p>
          <a:p>
            <a:r>
              <a:rPr lang="en-GB" sz="2400" dirty="0" smtClean="0"/>
              <a:t>offer a support mechanism during a time of significant change within the sector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the WiLL e-mentoring scheme</a:t>
            </a:r>
            <a:endParaRPr lang="en-GB" dirty="0">
              <a:effectLst/>
            </a:endParaRPr>
          </a:p>
        </p:txBody>
      </p:sp>
      <p:pic>
        <p:nvPicPr>
          <p:cNvPr id="4" name="Picture 3" descr="mentor image 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93334" y="5517232"/>
            <a:ext cx="896453" cy="1145842"/>
          </a:xfrm>
          <a:prstGeom prst="rect">
            <a:avLst/>
          </a:prstGeom>
        </p:spPr>
      </p:pic>
      <p:pic>
        <p:nvPicPr>
          <p:cNvPr id="5" name="Picture 4" descr="mentor image 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5517232"/>
            <a:ext cx="1055935" cy="10559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scheme advertised through UALL and other networks</a:t>
            </a:r>
          </a:p>
          <a:p>
            <a:endParaRPr lang="en-GB" sz="1200" dirty="0" smtClean="0"/>
          </a:p>
          <a:p>
            <a:r>
              <a:rPr lang="en-GB" sz="2400" dirty="0" smtClean="0"/>
              <a:t>open to women working in any role in lifelong learning</a:t>
            </a:r>
          </a:p>
          <a:p>
            <a:endParaRPr lang="en-GB" sz="1200" dirty="0" smtClean="0"/>
          </a:p>
          <a:p>
            <a:r>
              <a:rPr lang="en-GB" sz="2400" dirty="0" smtClean="0"/>
              <a:t>participants matched according to:</a:t>
            </a:r>
          </a:p>
          <a:p>
            <a:pPr lvl="1"/>
            <a:r>
              <a:rPr lang="en-GB" sz="2400" dirty="0" smtClean="0"/>
              <a:t>area(s) of professional interest/expertise</a:t>
            </a:r>
          </a:p>
          <a:p>
            <a:pPr lvl="1"/>
            <a:r>
              <a:rPr lang="en-GB" sz="2400" dirty="0" smtClean="0"/>
              <a:t>mentoring priorities/capacity</a:t>
            </a:r>
          </a:p>
          <a:p>
            <a:pPr lvl="1"/>
            <a:endParaRPr lang="en-GB" sz="1200" dirty="0" smtClean="0"/>
          </a:p>
          <a:p>
            <a:r>
              <a:rPr lang="en-GB" sz="2400" dirty="0" smtClean="0"/>
              <a:t>mentoring agreement: confidentiality; frequency of contact; appropriate  behaviour; ending the partnership</a:t>
            </a:r>
          </a:p>
          <a:p>
            <a:endParaRPr lang="en-GB" sz="1200" dirty="0" smtClean="0"/>
          </a:p>
          <a:p>
            <a:r>
              <a:rPr lang="en-GB" sz="2400" dirty="0" smtClean="0"/>
              <a:t>co-ordinator acted as facilitator/</a:t>
            </a:r>
            <a:r>
              <a:rPr lang="en-GB" sz="2400" dirty="0" err="1" smtClean="0"/>
              <a:t>troubleshooter</a:t>
            </a:r>
            <a:endParaRPr lang="en-GB" sz="2400" dirty="0" smtClean="0"/>
          </a:p>
          <a:p>
            <a:pPr>
              <a:buNone/>
            </a:pPr>
            <a:endParaRPr lang="en-GB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method</a:t>
            </a:r>
            <a:endParaRPr lang="en-GB" dirty="0">
              <a:effectLst/>
            </a:endParaRPr>
          </a:p>
        </p:txBody>
      </p:sp>
      <p:pic>
        <p:nvPicPr>
          <p:cNvPr id="4" name="Picture 3" descr="mentor image 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5085184"/>
            <a:ext cx="1008112" cy="1516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small-scale (24 participants/6 months)</a:t>
            </a:r>
          </a:p>
          <a:p>
            <a:endParaRPr lang="en-GB" sz="1200" dirty="0" smtClean="0"/>
          </a:p>
          <a:p>
            <a:r>
              <a:rPr lang="en-GB" sz="2400" dirty="0" smtClean="0"/>
              <a:t>inter-institutional (and inter-national)</a:t>
            </a:r>
          </a:p>
          <a:p>
            <a:endParaRPr lang="en-GB" sz="1200" dirty="0" smtClean="0"/>
          </a:p>
          <a:p>
            <a:r>
              <a:rPr lang="en-GB" sz="2400" dirty="0" smtClean="0"/>
              <a:t>e-mentoring</a:t>
            </a:r>
          </a:p>
          <a:p>
            <a:endParaRPr lang="en-GB" sz="1200" dirty="0" smtClean="0"/>
          </a:p>
          <a:p>
            <a:r>
              <a:rPr lang="en-GB" sz="2400" dirty="0" smtClean="0"/>
              <a:t>voluntary</a:t>
            </a:r>
          </a:p>
          <a:p>
            <a:endParaRPr lang="en-GB" sz="1200" dirty="0" smtClean="0"/>
          </a:p>
          <a:p>
            <a:r>
              <a:rPr lang="en-GB" sz="2400" dirty="0" smtClean="0"/>
              <a:t>free to participate</a:t>
            </a:r>
          </a:p>
          <a:p>
            <a:endParaRPr lang="en-GB" sz="1200" dirty="0" smtClean="0"/>
          </a:p>
          <a:p>
            <a:r>
              <a:rPr lang="en-GB" sz="2400" dirty="0" smtClean="0"/>
              <a:t>sector- not role-specific</a:t>
            </a:r>
          </a:p>
          <a:p>
            <a:endParaRPr lang="en-GB" sz="1200" dirty="0" smtClean="0"/>
          </a:p>
          <a:p>
            <a:r>
              <a:rPr lang="en-GB" sz="2400" dirty="0" smtClean="0"/>
              <a:t>light-touch co-ordination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characteristics</a:t>
            </a:r>
            <a:endParaRPr lang="en-GB" dirty="0">
              <a:effectLst/>
            </a:endParaRPr>
          </a:p>
        </p:txBody>
      </p:sp>
      <p:pic>
        <p:nvPicPr>
          <p:cNvPr id="6" name="Picture 5" descr="mentor image 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9390" y="5085184"/>
            <a:ext cx="1525826" cy="1041152"/>
          </a:xfrm>
          <a:prstGeom prst="rect">
            <a:avLst/>
          </a:prstGeom>
        </p:spPr>
      </p:pic>
      <p:pic>
        <p:nvPicPr>
          <p:cNvPr id="7" name="Picture 6" descr="mentor imag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5157192"/>
            <a:ext cx="142875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LFHE Small Development Project 2011</a:t>
            </a:r>
          </a:p>
          <a:p>
            <a:pPr lvl="1"/>
            <a:r>
              <a:rPr lang="en-GB" sz="1800" dirty="0" smtClean="0"/>
              <a:t>promotion of equality and diversity</a:t>
            </a:r>
          </a:p>
          <a:p>
            <a:pPr lvl="1"/>
            <a:r>
              <a:rPr lang="en-GB" sz="1800" dirty="0" smtClean="0"/>
              <a:t>excellent leadership and management</a:t>
            </a:r>
          </a:p>
          <a:p>
            <a:pPr lvl="1"/>
            <a:r>
              <a:rPr lang="en-GB" sz="1800" dirty="0" smtClean="0"/>
              <a:t>cross-UK and inter-institutional</a:t>
            </a:r>
          </a:p>
          <a:p>
            <a:pPr lvl="1"/>
            <a:endParaRPr lang="en-GB" sz="1200" dirty="0" smtClean="0"/>
          </a:p>
          <a:p>
            <a:pPr>
              <a:buNone/>
            </a:pPr>
            <a:endParaRPr lang="en-GB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evaluation</a:t>
            </a:r>
            <a:endParaRPr lang="en-GB" dirty="0">
              <a:effectLst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755576" y="3140968"/>
          <a:ext cx="7272810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135"/>
                <a:gridCol w="1212135"/>
                <a:gridCol w="1212135"/>
                <a:gridCol w="1212135"/>
                <a:gridCol w="1212135"/>
                <a:gridCol w="1212135"/>
              </a:tblGrid>
              <a:tr h="50485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Nov</a:t>
                      </a:r>
                      <a:r>
                        <a:rPr lang="en-GB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2010</a:t>
                      </a:r>
                      <a:endParaRPr lang="en-GB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Dec</a:t>
                      </a:r>
                      <a:r>
                        <a:rPr lang="en-GB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2010</a:t>
                      </a:r>
                      <a:endParaRPr lang="en-GB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Feb 2011</a:t>
                      </a:r>
                      <a:endParaRPr lang="en-GB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May 2011</a:t>
                      </a:r>
                      <a:endParaRPr lang="en-GB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Sept</a:t>
                      </a:r>
                      <a:r>
                        <a:rPr lang="en-GB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2011</a:t>
                      </a:r>
                      <a:endParaRPr lang="en-GB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Oct-Dec</a:t>
                      </a:r>
                      <a:r>
                        <a:rPr lang="en-GB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GB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2011</a:t>
                      </a:r>
                      <a:endParaRPr lang="en-GB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50325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planning/recruitment</a:t>
                      </a:r>
                      <a:endParaRPr lang="en-GB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mentoring</a:t>
                      </a:r>
                      <a:endParaRPr lang="en-GB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evaluation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reporting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lfh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5889588"/>
            <a:ext cx="1174464" cy="6374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data collection</a:t>
            </a:r>
          </a:p>
          <a:p>
            <a:r>
              <a:rPr lang="en-GB" dirty="0" smtClean="0"/>
              <a:t>online questionnaires x 2</a:t>
            </a:r>
          </a:p>
          <a:p>
            <a:r>
              <a:rPr lang="en-GB" dirty="0" smtClean="0"/>
              <a:t>individual interviews – face-to-face/telephone</a:t>
            </a:r>
          </a:p>
          <a:p>
            <a:r>
              <a:rPr lang="en-GB" dirty="0" smtClean="0"/>
              <a:t>informal email feedback</a:t>
            </a:r>
          </a:p>
          <a:p>
            <a:endParaRPr lang="en-GB" dirty="0" smtClean="0"/>
          </a:p>
          <a:p>
            <a:pPr>
              <a:buNone/>
            </a:pPr>
            <a:r>
              <a:rPr lang="en-GB" b="1" dirty="0" smtClean="0"/>
              <a:t>reporting</a:t>
            </a:r>
          </a:p>
          <a:p>
            <a:r>
              <a:rPr lang="en-GB" dirty="0" smtClean="0"/>
              <a:t>WELL Workshop</a:t>
            </a:r>
          </a:p>
          <a:p>
            <a:r>
              <a:rPr lang="en-GB" dirty="0" smtClean="0"/>
              <a:t>Final Report (forthcoming - December 2011)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process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not every partnership worked effectively</a:t>
            </a:r>
          </a:p>
          <a:p>
            <a:endParaRPr lang="en-GB" sz="1200" dirty="0" smtClean="0"/>
          </a:p>
          <a:p>
            <a:r>
              <a:rPr lang="en-GB" sz="2400" dirty="0" smtClean="0"/>
              <a:t>overall satisfaction levels remained relatively steady</a:t>
            </a:r>
          </a:p>
          <a:p>
            <a:endParaRPr lang="en-GB" sz="1200" dirty="0" smtClean="0"/>
          </a:p>
          <a:p>
            <a:r>
              <a:rPr lang="en-GB" sz="2400" dirty="0" smtClean="0"/>
              <a:t>identifying/developing mentoring goals is challenging but crucial to effectiveness of the process</a:t>
            </a:r>
          </a:p>
          <a:p>
            <a:endParaRPr lang="en-GB" sz="1200" dirty="0" smtClean="0"/>
          </a:p>
          <a:p>
            <a:r>
              <a:rPr lang="en-GB" sz="2400" dirty="0" smtClean="0"/>
              <a:t>most mentoring partnerships utilised additional communication methods (telephone, face-to-face)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overall</a:t>
            </a:r>
            <a:endParaRPr lang="en-GB" dirty="0">
              <a:effectLst/>
            </a:endParaRPr>
          </a:p>
        </p:txBody>
      </p:sp>
      <p:pic>
        <p:nvPicPr>
          <p:cNvPr id="4" name="Picture 3" descr="mentor image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301208"/>
            <a:ext cx="1457697" cy="968940"/>
          </a:xfrm>
          <a:prstGeom prst="rect">
            <a:avLst/>
          </a:prstGeom>
        </p:spPr>
      </p:pic>
      <p:pic>
        <p:nvPicPr>
          <p:cNvPr id="5" name="Picture 4" descr="mentor image 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4941168"/>
            <a:ext cx="1084098" cy="1385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r>
              <a:rPr lang="en-GB" sz="2000" dirty="0" smtClean="0"/>
              <a:t>‘I was about to leave my position due to poor management of the re-structuring process…I felt worthless and my job satisfaction was nil. My mentor helped me survive all of this’</a:t>
            </a:r>
          </a:p>
          <a:p>
            <a:endParaRPr lang="en-GB" sz="1200" dirty="0" smtClean="0"/>
          </a:p>
          <a:p>
            <a:r>
              <a:rPr lang="en-GB" sz="2000" dirty="0" smtClean="0"/>
              <a:t>‘an invaluable shared learning experience’</a:t>
            </a:r>
          </a:p>
          <a:p>
            <a:endParaRPr lang="en-GB" sz="1200" dirty="0" smtClean="0"/>
          </a:p>
          <a:p>
            <a:r>
              <a:rPr lang="en-GB" sz="2000" dirty="0" smtClean="0"/>
              <a:t>‘I am more focused and feel more confident about my professional role and capacity’</a:t>
            </a:r>
          </a:p>
          <a:p>
            <a:endParaRPr lang="en-GB" sz="1200" dirty="0" smtClean="0"/>
          </a:p>
          <a:p>
            <a:r>
              <a:rPr lang="en-GB" sz="2000" dirty="0" smtClean="0"/>
              <a:t>‘an exchange of perspectives and practice, thinking outside the box, less blinkered thinking’</a:t>
            </a:r>
          </a:p>
          <a:p>
            <a:endParaRPr lang="en-GB" sz="1200" dirty="0" smtClean="0"/>
          </a:p>
          <a:p>
            <a:r>
              <a:rPr lang="en-GB" sz="2000" dirty="0" smtClean="0"/>
              <a:t>‘organisation-led schemes often don’t meet the needs of specific groups’</a:t>
            </a:r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benefits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613</TotalTime>
  <Words>972</Words>
  <Application>Microsoft Office PowerPoint</Application>
  <PresentationFormat>On-screen Show (4:3)</PresentationFormat>
  <Paragraphs>187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WELL Project Evaluation Kate Thomas </vt:lpstr>
      <vt:lpstr>outline</vt:lpstr>
      <vt:lpstr>the WiLL e-mentoring scheme</vt:lpstr>
      <vt:lpstr>method</vt:lpstr>
      <vt:lpstr>characteristics</vt:lpstr>
      <vt:lpstr>evaluation</vt:lpstr>
      <vt:lpstr>process</vt:lpstr>
      <vt:lpstr>overall</vt:lpstr>
      <vt:lpstr>benefits</vt:lpstr>
      <vt:lpstr>I’ve gained:</vt:lpstr>
      <vt:lpstr>barriers</vt:lpstr>
      <vt:lpstr>barriers</vt:lpstr>
      <vt:lpstr>email as a mentoring medium</vt:lpstr>
      <vt:lpstr>the problem(s) with email</vt:lpstr>
      <vt:lpstr>the ‘good’ mentor:</vt:lpstr>
      <vt:lpstr>the ‘good’ mentee:</vt:lpstr>
      <vt:lpstr>recommendations</vt:lpstr>
      <vt:lpstr>participants’ perspectives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E-Mentoring in Lifelong Learning</dc:title>
  <dc:creator>Kate</dc:creator>
  <cp:lastModifiedBy>Kate</cp:lastModifiedBy>
  <cp:revision>63</cp:revision>
  <dcterms:created xsi:type="dcterms:W3CDTF">2011-10-23T07:48:02Z</dcterms:created>
  <dcterms:modified xsi:type="dcterms:W3CDTF">2011-10-27T12:43:47Z</dcterms:modified>
</cp:coreProperties>
</file>